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4" r:id="rId9"/>
    <p:sldId id="263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CDFC8-048E-4670-89BF-0F7851C0252C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16B9EE-F79D-4C0C-B203-85B0D48CA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042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0EB5E-D5FE-4C09-BB78-283885282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1CDECA-2584-4C9F-B06F-E5603CDC9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27B40-D983-4C15-906B-11AA36A90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8A7C0-0EDD-4663-B970-B8C59F922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69F56-D565-4CB2-8524-C377BCB64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82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4EC07-31AF-48A2-BAB0-3316F2898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1BB58-51E6-47BA-AB61-06D855FCA6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8FDFC-D50E-4E3B-9AA5-ED73FD68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08F1C-6437-4D55-8767-604CED559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7EE4B-202E-4E92-8512-3CEE5CDAF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200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7D44D8-37BC-4919-9F56-EDEDCD5DC4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642FCA-6422-454F-B0EC-91B30D0B1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74B6EA-19D6-4445-93C9-668AB9B9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04461-6A1D-4E61-8271-742690103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93C5E-B1F9-452E-8C54-C188F512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4CB8-690C-4949-92B6-C2E07C830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28257-E6DF-41B6-B516-E66B2768A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483D1B-B943-4EBE-A1C2-E9AE97B5D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E6498-E653-4DD8-BE01-BB038177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C8771-793F-4BDA-BEB7-9C2E7939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954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CC915-BBAD-43B3-B593-736A53A6B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93F25-014D-4099-8D86-7C3B546AA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10326-D043-4DC0-9602-3FC32B67E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A2513-7209-4FB6-A15A-F7B7634DC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BF064-7C0A-45A1-8532-B345D28C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461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52A52-DFF0-475F-B1B4-05405FBC8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BD23D-52B8-46BF-B719-B701D98E1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6CE7B9-4D06-483F-9713-0520AFE00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2D58A2-0496-4843-A182-85D49D14C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91CF32-943D-4600-95A6-C95BDB42A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89A35-2BAC-49DC-9A77-6E3F4D23A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039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CDA82-B24C-4064-A955-6CAEBD90D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9243CF-5CC7-4F82-9B67-F14177035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FF03AA-2A14-456B-A3B4-6F4B218BB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9DDB5E-B02E-4A75-A742-E0839F5CF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71004A-8C49-4016-830C-214738D48A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9EB7A5-014B-4946-9B21-753DFA748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D8D9F8-174F-47A2-BE9D-5FB94D212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9D8A2D-3B76-46D9-802E-505FC303D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265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DC998-02FF-4BC2-9406-EBCEAE058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5EC33-A9EF-4117-BDDA-13AC8A14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CC6D47-70F9-4962-87E4-BE88C5E8C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196646-E00D-4FB7-BA01-0E25DEFC1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983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9E7025-A451-4ABA-8085-322FEB9F7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185531-9199-43C8-B29E-6FE3FC746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6F5B74-5144-4A97-8BBB-5A339561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161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65B3F-813C-44BC-9996-974F24B8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8E0B8-662C-475F-B2E6-F9EEBA45A0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E588FB-5FF9-4B43-8545-C613054451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39DC7-33EA-4DB8-AE60-597B60B74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F0AC6-C0B1-4434-8FCD-608A776A5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CA0E88-08F2-4046-9DFF-32062C920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44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7ED8-FF92-4A79-BBB0-77DCA5532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890595-7671-4E2D-AFB0-1B611CB280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0602C-B854-4FFB-A879-00143A8CA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85D9E8-EFD1-4FAA-9386-65C015DEE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C4E3D0-E1F7-4C2A-BF9C-4E72C4E37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A6648-0C2B-485C-9FF5-C039CE19C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575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315141-DB71-449F-839D-DF5195449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0D541A-E0D4-4BEC-B0D2-65BA4159E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AE44A-C47F-4F05-97EE-89AEF135A4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9672D-BD70-451B-9325-D453E3AC537D}" type="datetimeFigureOut">
              <a:rPr lang="en-US" smtClean="0"/>
              <a:t>4/1/2021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7AD97-6956-4065-9E9D-C4C5F2B148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684C0-D4F9-4F62-A982-D8E110585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FEDC8-0D14-4CBB-8CE9-F1982E40F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040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51734-BAE0-43AC-AF75-00A3356CAB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Evolutionary Game Theory and Population Genetics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604964-E917-495E-AF89-98CBFC49B6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Nico D’Angelo</a:t>
            </a:r>
          </a:p>
          <a:p>
            <a:r>
              <a:rPr lang="en-US" dirty="0"/>
              <a:t>ISC 4933 Fall 2019</a:t>
            </a:r>
          </a:p>
        </p:txBody>
      </p:sp>
    </p:spTree>
    <p:extLst>
      <p:ext uri="{BB962C8B-B14F-4D97-AF65-F5344CB8AC3E}">
        <p14:creationId xmlns:p14="http://schemas.microsoft.com/office/powerpoint/2010/main" val="594210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9BDB4-972A-4A19-81BF-5A98CC3D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E5AE5-AA73-4613-A73B-B5831997A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Game theory is a framework used to model decision dynamics based on expected outcomes</a:t>
            </a:r>
          </a:p>
          <a:p>
            <a:r>
              <a:rPr lang="en-US" sz="2400" dirty="0"/>
              <a:t>A game is defined in terms of number of players </a:t>
            </a:r>
            <a:r>
              <a:rPr lang="en-US" sz="2400" i="1" dirty="0"/>
              <a:t>n, </a:t>
            </a:r>
            <a:r>
              <a:rPr lang="en-US" sz="2400" dirty="0"/>
              <a:t>and a set of strategies </a:t>
            </a:r>
            <a:r>
              <a:rPr lang="en-US" sz="2400" i="1" dirty="0"/>
              <a:t>S</a:t>
            </a:r>
            <a:r>
              <a:rPr lang="en-US" sz="2400" dirty="0"/>
              <a:t> (choices of actions) available to each player</a:t>
            </a:r>
          </a:p>
          <a:p>
            <a:r>
              <a:rPr lang="en-US" sz="2400" dirty="0"/>
              <a:t>Most commonly studied games are 2 player games</a:t>
            </a:r>
          </a:p>
          <a:p>
            <a:r>
              <a:rPr lang="en-US" sz="2400" dirty="0"/>
              <a:t>Games are typically represented in terms of payoff matrices </a:t>
            </a:r>
            <a:r>
              <a:rPr lang="en-US" sz="2400" i="1" dirty="0" err="1"/>
              <a:t>Q</a:t>
            </a:r>
            <a:r>
              <a:rPr lang="en-US" sz="2000" i="1" dirty="0" err="1"/>
              <a:t>n</a:t>
            </a:r>
            <a:r>
              <a:rPr lang="en-US" sz="2400" dirty="0"/>
              <a:t>, which encode the expected reward/utility of choosing a particular action, based on the choice of the other player(s) in a round of the game</a:t>
            </a:r>
          </a:p>
        </p:txBody>
      </p:sp>
    </p:spTree>
    <p:extLst>
      <p:ext uri="{BB962C8B-B14F-4D97-AF65-F5344CB8AC3E}">
        <p14:creationId xmlns:p14="http://schemas.microsoft.com/office/powerpoint/2010/main" val="3838355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FB421-6DAD-4E46-847A-2179648CC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Zero-Sum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8A224-FB03-4D34-85DD-D28A84FD1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 game is called zero-sum if for each strategy, the expected utility to 1 player is the opposite of the expected utility to the other</a:t>
            </a:r>
          </a:p>
          <a:p>
            <a:r>
              <a:rPr lang="en-US" sz="2400" dirty="0"/>
              <a:t>In terms of the payoff matrices, entries are of opposite algebraic sign</a:t>
            </a:r>
          </a:p>
          <a:p>
            <a:r>
              <a:rPr lang="en-US" sz="2400" dirty="0"/>
              <a:t>A 2-player zero sum game is typically given in terms of a single payoff matrix, where one player’s strategies are represented by the rows, the other’s by the columns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09550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B0A1A-2373-4D74-A230-EB29F08D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Population Genetic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AB817-A393-4E25-B298-A1435BE9BB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Population genetic dynamics for infinite, panmictic sexually reproducing population in terms of haplotypes at 2 fully recombining loci, with 3 alleles each</a:t>
            </a:r>
          </a:p>
          <a:p>
            <a:r>
              <a:rPr lang="en-US" sz="2000" dirty="0"/>
              <a:t>Population genetic dynamics were simulated under weak selection </a:t>
            </a:r>
            <a:r>
              <a:rPr lang="en-US" sz="2000" i="1" dirty="0"/>
              <a:t>s=0.01</a:t>
            </a:r>
          </a:p>
          <a:p>
            <a:r>
              <a:rPr lang="en-US" sz="2000" dirty="0"/>
              <a:t>Given an initial fitness matrix </a:t>
            </a:r>
            <a:r>
              <a:rPr lang="en-US" sz="2000" i="1" dirty="0"/>
              <a:t>w </a:t>
            </a:r>
            <a:r>
              <a:rPr lang="en-US" sz="2000" dirty="0"/>
              <a:t>and initial genotype frequencies each equal to 1/9</a:t>
            </a:r>
          </a:p>
          <a:p>
            <a:endParaRPr lang="en-US" sz="2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73277BA-451B-45EE-B68B-3020391B8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6114851"/>
              </p:ext>
            </p:extLst>
          </p:nvPr>
        </p:nvGraphicFramePr>
        <p:xfrm>
          <a:off x="2032000" y="4001294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37022827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1648756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472440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300795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Fitness matrix 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4477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1559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095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4408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472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4A949-F3AB-4CF8-9B25-B989AB0F3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Dynamics of a zero-sum coordination game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FB5D7-B292-4AD0-9C14-432A1115D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Payoff matrix </a:t>
            </a:r>
            <a:r>
              <a:rPr lang="en-US" sz="2000" i="1" dirty="0"/>
              <a:t>Q </a:t>
            </a:r>
            <a:r>
              <a:rPr lang="en-US" sz="2000" dirty="0"/>
              <a:t>given as (</a:t>
            </a:r>
            <a:r>
              <a:rPr lang="en-US" sz="2000" i="1" dirty="0"/>
              <a:t>w-1)/s</a:t>
            </a:r>
          </a:p>
          <a:p>
            <a:r>
              <a:rPr lang="en-US" sz="2000" dirty="0"/>
              <a:t>Payoffs defined in terms of fitness values to ensure equivalency of dynamics</a:t>
            </a:r>
          </a:p>
          <a:p>
            <a:r>
              <a:rPr lang="en-US" sz="2000" dirty="0"/>
              <a:t>A coordination game is one in which the expected utility is the same for all players</a:t>
            </a:r>
          </a:p>
          <a:p>
            <a:r>
              <a:rPr lang="en-US" sz="2000" dirty="0"/>
              <a:t>These games converge to mixed strategy equilibria, where a set of actions (2 in this case) are assigned probabilities representing the frequencies with which they are played by a player over time</a:t>
            </a:r>
          </a:p>
          <a:p>
            <a:endParaRPr lang="en-US" sz="2000" dirty="0"/>
          </a:p>
          <a:p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6D69BA9-3541-421B-9AF4-7EB82C9692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693518"/>
              </p:ext>
            </p:extLst>
          </p:nvPr>
        </p:nvGraphicFramePr>
        <p:xfrm>
          <a:off x="2032000" y="4140047"/>
          <a:ext cx="8127999" cy="11125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73825939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10084416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474520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0579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9517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9233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5061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7FD25-875C-43F8-838D-FE862057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MWUA and Population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4D045-38B4-4C89-A7E4-D15299182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population dynamics across generations is given by multiplying each genotype frequency in the current generation by its fitness value, i.e. the corresponding entry in the fitness matrix, and </a:t>
            </a:r>
          </a:p>
          <a:p>
            <a:pPr lvl="1"/>
            <a:r>
              <a:rPr lang="en-US" sz="2000" dirty="0"/>
              <a:t>Values are then renormalized so that frequencies add to 1</a:t>
            </a:r>
          </a:p>
          <a:p>
            <a:r>
              <a:rPr lang="en-US" sz="2400" dirty="0"/>
              <a:t>The game-theoretic analogy is approximated (but not exactly replicated) using an algorithm called the multiplicative weights update or (MWUA)</a:t>
            </a:r>
          </a:p>
          <a:p>
            <a:r>
              <a:rPr lang="en-US" sz="2400" dirty="0"/>
              <a:t>MWUA scales a mixed strategy from one round by a factor related to the fitness matrix (and thus the genotype frequencies</a:t>
            </a:r>
          </a:p>
          <a:p>
            <a:r>
              <a:rPr lang="en-US" sz="2400" dirty="0"/>
              <a:t>This changes the probability that it is played in subsequent rounds</a:t>
            </a:r>
          </a:p>
          <a:p>
            <a:r>
              <a:rPr lang="en-US" sz="2400" dirty="0"/>
              <a:t>Algorithm taken from </a:t>
            </a:r>
            <a:r>
              <a:rPr lang="en-US" sz="2400" i="1" dirty="0"/>
              <a:t>Chastain et al.</a:t>
            </a:r>
            <a:endParaRPr lang="en-US" sz="2400" dirty="0"/>
          </a:p>
          <a:p>
            <a:pPr lvl="1"/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5283BB-883A-4060-8378-FFC1E4CDB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0515600" cy="365125"/>
          </a:xfrm>
        </p:spPr>
        <p:txBody>
          <a:bodyPr/>
          <a:lstStyle/>
          <a:p>
            <a:pPr algn="l"/>
            <a:r>
              <a:rPr lang="en-US" dirty="0"/>
              <a:t>Chastain, E., et al. “Algorithms, Games, and Evolution.” Proceedings of the National Academy of Sciences, vol. 111, no. 29, 2014, pp. 10620–10623., doi:10.1073/pnas.1406556111.</a:t>
            </a:r>
          </a:p>
        </p:txBody>
      </p:sp>
    </p:spTree>
    <p:extLst>
      <p:ext uri="{BB962C8B-B14F-4D97-AF65-F5344CB8AC3E}">
        <p14:creationId xmlns:p14="http://schemas.microsoft.com/office/powerpoint/2010/main" val="382928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59D4E-656C-4820-B446-B4D351A84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Genotype frequencies and Mixed Strategies over 100 generations</a:t>
            </a:r>
          </a:p>
        </p:txBody>
      </p:sp>
      <p:pic>
        <p:nvPicPr>
          <p:cNvPr id="10" name="freqs_strat">
            <a:hlinkClick r:id="" action="ppaction://media"/>
            <a:extLst>
              <a:ext uri="{FF2B5EF4-FFF2-40B4-BE49-F238E27FC236}">
                <a16:creationId xmlns:a16="http://schemas.microsoft.com/office/drawing/2014/main" id="{767426B0-2799-437A-8038-84E9C5ACD3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5638" y="1825625"/>
            <a:ext cx="5802312" cy="4351338"/>
          </a:xfrm>
        </p:spPr>
      </p:pic>
    </p:spTree>
    <p:extLst>
      <p:ext uri="{BB962C8B-B14F-4D97-AF65-F5344CB8AC3E}">
        <p14:creationId xmlns:p14="http://schemas.microsoft.com/office/powerpoint/2010/main" val="401657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58B5-3DDB-45CC-944B-55A636113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and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D53F31-D8FA-4170-8348-131B04D3B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Game-theoretic and replicator dynamics are close, but not equivalent</a:t>
            </a:r>
          </a:p>
          <a:p>
            <a:r>
              <a:rPr lang="en-US" sz="2000" dirty="0"/>
              <a:t>The MWUA does not appear to converge to theoretical equilibria for the coordination game (as </a:t>
            </a:r>
            <a:r>
              <a:rPr lang="en-US" sz="2000"/>
              <a:t>was expected)</a:t>
            </a:r>
            <a:endParaRPr lang="en-US" sz="2000" dirty="0"/>
          </a:p>
          <a:p>
            <a:r>
              <a:rPr lang="en-US" sz="2000" dirty="0"/>
              <a:t>Testing across more generations, different fitness/payoff matrices, and selection coefficients may reduce apparent errors</a:t>
            </a:r>
          </a:p>
          <a:p>
            <a:r>
              <a:rPr lang="en-US" sz="2000" dirty="0"/>
              <a:t>Deterministic dynamics used here, but random factors (i.e. genetic drift) can be accounted for using stochastic analogue</a:t>
            </a:r>
          </a:p>
          <a:p>
            <a:r>
              <a:rPr lang="en-US" sz="2000" dirty="0"/>
              <a:t>Multiplayer games could account for several loci </a:t>
            </a:r>
            <a:r>
              <a:rPr lang="en-US" sz="2000" b="1" dirty="0"/>
              <a:t>and </a:t>
            </a:r>
            <a:r>
              <a:rPr lang="en-US" sz="2000" dirty="0"/>
              <a:t>several alleles</a:t>
            </a:r>
          </a:p>
          <a:p>
            <a:r>
              <a:rPr lang="en-US" sz="2000" dirty="0"/>
              <a:t>Comparison to finite population size/noninfinite recombination more realistic</a:t>
            </a:r>
          </a:p>
        </p:txBody>
      </p:sp>
    </p:spTree>
    <p:extLst>
      <p:ext uri="{BB962C8B-B14F-4D97-AF65-F5344CB8AC3E}">
        <p14:creationId xmlns:p14="http://schemas.microsoft.com/office/powerpoint/2010/main" val="3508542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317A4-AAC3-4D1C-8967-3AC49C8E5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E3757B-740E-42C6-9A59-D03166BA4A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Chastain, E., et al. “Algorithms, Games, and Evolution.” </a:t>
            </a:r>
            <a:r>
              <a:rPr lang="en-US" sz="2000" i="1" dirty="0"/>
              <a:t>Proceedings of the National Academy of Sciences</a:t>
            </a:r>
            <a:r>
              <a:rPr lang="en-US" sz="2000" dirty="0"/>
              <a:t>, vol. 111, no. 29, 2014, pp. 10620–10623., doi:10.1073/pnas.1406556111.</a:t>
            </a:r>
          </a:p>
          <a:p>
            <a:r>
              <a:rPr lang="en-US" sz="2000" dirty="0"/>
              <a:t>Meir, </a:t>
            </a:r>
            <a:r>
              <a:rPr lang="en-US" sz="2000" dirty="0" err="1"/>
              <a:t>Reshef</a:t>
            </a:r>
            <a:r>
              <a:rPr lang="en-US" sz="2000" dirty="0"/>
              <a:t>, and David Parkes. </a:t>
            </a:r>
            <a:r>
              <a:rPr lang="en-US" sz="2000" i="1" dirty="0"/>
              <a:t>On Sex, Evolution, and the Multiplicative Weights Update Algorithm</a:t>
            </a:r>
            <a:r>
              <a:rPr lang="en-US" sz="2000" dirty="0"/>
              <a:t>. 2015. </a:t>
            </a:r>
            <a:r>
              <a:rPr lang="en-US" sz="2000" i="1" dirty="0"/>
              <a:t>EBSCOhost</a:t>
            </a:r>
            <a:r>
              <a:rPr lang="en-US" sz="2000" dirty="0"/>
              <a:t>, search.ebscohost.com/</a:t>
            </a:r>
            <a:r>
              <a:rPr lang="en-US" sz="2000" dirty="0" err="1"/>
              <a:t>login.aspx?direct</a:t>
            </a:r>
            <a:r>
              <a:rPr lang="en-US" sz="2000" dirty="0"/>
              <a:t>=</a:t>
            </a:r>
            <a:r>
              <a:rPr lang="en-US" sz="2000" dirty="0" err="1"/>
              <a:t>true&amp;db</a:t>
            </a:r>
            <a:r>
              <a:rPr lang="en-US" sz="2000" dirty="0"/>
              <a:t>=</a:t>
            </a:r>
            <a:r>
              <a:rPr lang="en-US" sz="2000" dirty="0" err="1"/>
              <a:t>edsarx&amp;AN</a:t>
            </a:r>
            <a:r>
              <a:rPr lang="en-US" sz="2000" dirty="0"/>
              <a:t>=edsarx.1502.05056&amp;site=</a:t>
            </a:r>
            <a:r>
              <a:rPr lang="en-US" sz="2000" dirty="0" err="1"/>
              <a:t>eds-live&amp;scope</a:t>
            </a:r>
            <a:r>
              <a:rPr lang="en-US" sz="2000" dirty="0"/>
              <a:t>=site.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01701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499</TotalTime>
  <Words>696</Words>
  <Application>Microsoft Office PowerPoint</Application>
  <PresentationFormat>Widescreen</PresentationFormat>
  <Paragraphs>65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Arial</vt:lpstr>
      <vt:lpstr>Calibri Light</vt:lpstr>
      <vt:lpstr>Office Theme</vt:lpstr>
      <vt:lpstr>Evolutionary Game Theory and Population Genetics</vt:lpstr>
      <vt:lpstr>Game Theory</vt:lpstr>
      <vt:lpstr>Zero-Sum Games</vt:lpstr>
      <vt:lpstr>Population Genetic Dynamics</vt:lpstr>
      <vt:lpstr>Dynamics of a zero-sum coordination game</vt:lpstr>
      <vt:lpstr> MWUA and Population genetics</vt:lpstr>
      <vt:lpstr>Genotype frequencies and Mixed Strategies over 100 generations</vt:lpstr>
      <vt:lpstr>Discussion and Improvements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Evolutionary Game Theory and Population Genetics</dc:title>
  <dc:creator>Nico D'Angelo</dc:creator>
  <cp:lastModifiedBy>Nico D'Angelo</cp:lastModifiedBy>
  <cp:revision>23</cp:revision>
  <dcterms:created xsi:type="dcterms:W3CDTF">2019-12-04T20:57:58Z</dcterms:created>
  <dcterms:modified xsi:type="dcterms:W3CDTF">2021-04-02T00:00:29Z</dcterms:modified>
</cp:coreProperties>
</file>

<file path=docProps/thumbnail.jpeg>
</file>